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12192000"/>
  <p:notesSz cx="6858000" cy="9144000"/>
  <p:embeddedFontLst>
    <p:embeddedFont>
      <p:font typeface="Arial Black"/>
      <p:regular r:id="rId26"/>
    </p:embeddedFont>
    <p:embeddedFont>
      <p:font typeface="Nanum Gothic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9" roundtripDataSignature="AMtx7mhdMkuUfU5XV8KgrTgXeX21L/Iq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782A54A-6A46-4344-A87A-1909A6984C87}">
  <a:tblStyle styleId="{0782A54A-6A46-4344-A87A-1909A6984C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ArialBlack-regular.fntdata"/><Relationship Id="rId25" Type="http://schemas.openxmlformats.org/officeDocument/2006/relationships/slide" Target="slides/slide19.xml"/><Relationship Id="rId28" Type="http://schemas.openxmlformats.org/officeDocument/2006/relationships/font" Target="fonts/NanumGothic-bold.fntdata"/><Relationship Id="rId27" Type="http://schemas.openxmlformats.org/officeDocument/2006/relationships/font" Target="fonts/NanumGothic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045d4e059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0045d4e059_4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1c86370d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1c86370da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1c86370da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1c86370da0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0045d4e059_4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빨간</a:t>
            </a:r>
            <a:r>
              <a:rPr lang="ko-KR"/>
              <a:t>선 테두리 배경 투며</a:t>
            </a:r>
            <a:endParaRPr/>
          </a:p>
        </p:txBody>
      </p:sp>
      <p:sp>
        <p:nvSpPr>
          <p:cNvPr id="260" name="Google Shape;260;g20045d4e059_4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0045d4e059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빨간선 테두리 배경 투며</a:t>
            </a:r>
            <a:endParaRPr/>
          </a:p>
        </p:txBody>
      </p:sp>
      <p:sp>
        <p:nvSpPr>
          <p:cNvPr id="276" name="Google Shape;276;g20045d4e059_5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1c86370da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빨간선 테두리 배경 투며</a:t>
            </a:r>
            <a:endParaRPr/>
          </a:p>
        </p:txBody>
      </p:sp>
      <p:sp>
        <p:nvSpPr>
          <p:cNvPr id="298" name="Google Shape;298;g21c86370da0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1c86370da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21c86370da0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045d4e059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0045d4e059_4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4" name="Google Shape;15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425059"/>
              </a:buClr>
              <a:buSzPts val="2300"/>
              <a:buFont typeface="Nanum Gothic"/>
              <a:buChar char="❏"/>
            </a:pPr>
            <a:r>
              <a:t/>
            </a:r>
            <a:endParaRPr/>
          </a:p>
        </p:txBody>
      </p:sp>
      <p:sp>
        <p:nvSpPr>
          <p:cNvPr id="163" name="Google Shape;163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045d4e059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파생변수를 만들기 위해 default payment next month와 변수들간의 상관관계를 살펴보는 것 부터 시작하였다. PAY_0(9월의 연체 여부가 가장 높은 상관관계를 보였고 그 밖에 LIMIT_BAL(카드 한도액) 눈에 띄는 양의 상관관계를 보여주고 있다. 이를통해 우리는 이 둘의 변수들과 타 변수들의 상관관계를 알아보고 이들과 양의 상관관계가 높은 변수들을 합성하여 파생 변수를 선정하도록 하였다. 본인들을 제외하고, LIMIT_BAL과 높은 상관관계를 갖는 변수는 PAY_AMT인 것을 확인할 수 있고 PAY_0과 가장 높은 상관관계를 보이는 변수는 BILL_AMT인것을 확인할 수 있다. 한도액이 클수록 높은 금액을 상환 하고, 9월의 연체율이 높은 고객일수록 청구액이 높은 고객이였다.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채무불이행과 PAY_0의 관계가 유독 큰 것을 보아, 9월, 즉 가장 최신의 연체데이터가 더욱 큰 영향을 미친다고 판단하여 파생변수를 생성할때 9월 기준 데이터를 추가로 사용해야 한다는 판단을 하였다.</a:t>
            </a:r>
            <a:endParaRPr/>
          </a:p>
        </p:txBody>
      </p:sp>
      <p:sp>
        <p:nvSpPr>
          <p:cNvPr id="183" name="Google Shape;183;g20045d4e059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0045d4e05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연체 가능성 여부에 대해 더 파악해보기 위해 </a:t>
            </a:r>
            <a:r>
              <a:rPr lang="ko-KR">
                <a:solidFill>
                  <a:schemeClr val="dk1"/>
                </a:solidFill>
              </a:rPr>
              <a:t>상관관계가 높은 변수들을 합성하여 파생변수 생성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LIMIT_BAL의 경우 최소한도가 1만, 최대한도가 백만으로 차이가 커서 최소값, 최빈값 중앙값, 최대값 참고하여 5구간으로 나누었다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( 구간별 빈도 1 : 2471,  2 : 5205,  3 : 7614,  4 : 13235,  5 : 1475 )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같은 데이터를 사용하였고 사람의 생각이 거기서 거기이기 때문에 자체 생성한 파생변수명이 일치하는 경우는 자주 있는 일이라고 합니다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3" name="Google Shape;193;g20045d4e059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" name="Google Shape;15;p35"/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9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4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4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4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4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4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b="0" i="0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1420500" y="2803974"/>
            <a:ext cx="9363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60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신용카드 디폴트 예측</a:t>
            </a:r>
            <a:endParaRPr b="1" sz="6600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2800">
                <a:solidFill>
                  <a:srgbClr val="A1978B"/>
                </a:solidFill>
                <a:latin typeface="Arial Black"/>
                <a:ea typeface="Arial Black"/>
                <a:cs typeface="Arial Black"/>
                <a:sym typeface="Arial Black"/>
              </a:rPr>
              <a:t>송준</a:t>
            </a:r>
            <a:r>
              <a:rPr b="1" lang="ko-KR" sz="2800">
                <a:solidFill>
                  <a:srgbClr val="A1978B"/>
                </a:solidFill>
                <a:latin typeface="Arial Black"/>
                <a:ea typeface="Arial Black"/>
                <a:cs typeface="Arial Black"/>
                <a:sym typeface="Arial Black"/>
              </a:rPr>
              <a:t>호, 송한솔, 백선영</a:t>
            </a:r>
            <a:endParaRPr b="1" sz="3400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838200" y="2311400"/>
            <a:ext cx="10528200" cy="2235300"/>
          </a:xfrm>
          <a:prstGeom prst="bracketPair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0045d4e059_4_12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20045d4e059_4_12"/>
          <p:cNvSpPr txBox="1"/>
          <p:nvPr/>
        </p:nvSpPr>
        <p:spPr>
          <a:xfrm>
            <a:off x="967213" y="127625"/>
            <a:ext cx="8710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600">
                <a:solidFill>
                  <a:srgbClr val="DDBC9A"/>
                </a:solidFill>
                <a:latin typeface="Nanum Gothic"/>
                <a:ea typeface="Nanum Gothic"/>
                <a:cs typeface="Nanum Gothic"/>
                <a:sym typeface="Nanum Gothic"/>
              </a:rPr>
              <a:t>Preprocessing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DDBC9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7" name="Google Shape;207;g20045d4e059_4_12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DDBC9A"/>
                </a:solidFill>
              </a:rPr>
              <a:t>2</a:t>
            </a: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g20045d4e059_4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0" y="1260029"/>
            <a:ext cx="9789000" cy="5161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9" name="Google Shape;209;g20045d4e059_4_12"/>
          <p:cNvGraphicFramePr/>
          <p:nvPr/>
        </p:nvGraphicFramePr>
        <p:xfrm>
          <a:off x="2454950" y="1902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{0782A54A-6A46-4344-A87A-1909A6984C87}</a:tableStyleId>
              </a:tblPr>
              <a:tblGrid>
                <a:gridCol w="3641050"/>
                <a:gridCol w="3634275"/>
              </a:tblGrid>
              <a:tr h="74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Columns</a:t>
                      </a:r>
                      <a:endParaRPr b="1" sz="1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8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RLBR_AVG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(LIMIT_BAL - AVG_BILL) / LIMIT_BAL</a:t>
                      </a:r>
                      <a:endParaRPr b="1" sz="11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평균청구금액 기준 잔여한도 비율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anum Gothic"/>
                        <a:buChar char="-"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1에 가까울수록 연체 가능성 낮을 것</a:t>
                      </a:r>
                      <a:endParaRPr sz="11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748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ROB_FROM_AUGUST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(BILL_AMT2 - PAY_AMT1) / AVG_PAY</a:t>
                      </a:r>
                      <a:endParaRPr b="1" sz="11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9월기준 8월 청구액의 잔여분 / 평균청구액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anum Gothic"/>
                        <a:buChar char="-"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높을수록 연체 가능성 높을 것</a:t>
                      </a:r>
                      <a:endParaRPr sz="11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6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LIMIT_BINS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anum Gothic"/>
                        <a:buChar char="-"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20,000 -&gt; (최빈값 - 최소값) / 2 = 1</a:t>
                      </a:r>
                      <a:endParaRPr b="1" sz="11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anum Gothic"/>
                        <a:buChar char="-"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20,000 초과 50,000 (최빈값) 이하 = 2</a:t>
                      </a:r>
                      <a:endParaRPr b="1" sz="11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anum Gothic"/>
                        <a:buChar char="-"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50,000 초과 140,000 (중앙값) 이하 = 3</a:t>
                      </a:r>
                      <a:endParaRPr b="1" sz="11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anum Gothic"/>
                        <a:buChar char="-"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140,000 초과, 430,000 이하 = 4</a:t>
                      </a:r>
                      <a:endParaRPr b="1" sz="11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anum Gothic"/>
                        <a:buChar char="-"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430,000 초과 = 5</a:t>
                      </a:r>
                      <a:endParaRPr b="1" sz="11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최빈값을 기준으로 한도금액 5개 구간 분류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anum Gothic"/>
                        <a:buChar char="-"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구간별로 연체율의 빈도 차이 있을 것</a:t>
                      </a:r>
                      <a:endParaRPr sz="11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sp>
        <p:nvSpPr>
          <p:cNvPr id="210" name="Google Shape;210;g20045d4e059_4_12"/>
          <p:cNvSpPr txBox="1"/>
          <p:nvPr/>
        </p:nvSpPr>
        <p:spPr>
          <a:xfrm>
            <a:off x="9192000" y="31705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파생변수 생성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1c86370da0_0_0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21c86370da0_0_0"/>
          <p:cNvSpPr txBox="1"/>
          <p:nvPr/>
        </p:nvSpPr>
        <p:spPr>
          <a:xfrm>
            <a:off x="967213" y="127625"/>
            <a:ext cx="8710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600">
                <a:solidFill>
                  <a:srgbClr val="DDBC9A"/>
                </a:solidFill>
                <a:latin typeface="Nanum Gothic"/>
                <a:ea typeface="Nanum Gothic"/>
                <a:cs typeface="Nanum Gothic"/>
                <a:sym typeface="Nanum Gothic"/>
              </a:rPr>
              <a:t>Preprocessing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DDBC9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" name="Google Shape;217;g21c86370da0_0_0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DDBC9A"/>
                </a:solidFill>
              </a:rPr>
              <a:t>2</a:t>
            </a: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g21c86370da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0" y="1260029"/>
            <a:ext cx="9789000" cy="51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21c86370da0_0_0"/>
          <p:cNvSpPr txBox="1"/>
          <p:nvPr/>
        </p:nvSpPr>
        <p:spPr>
          <a:xfrm>
            <a:off x="9192000" y="317050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파생변수 생성</a:t>
            </a:r>
            <a:r>
              <a:rPr lang="ko-KR" sz="34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0" name="Google Shape;220;g21c86370da0_0_0"/>
          <p:cNvSpPr txBox="1"/>
          <p:nvPr/>
        </p:nvSpPr>
        <p:spPr>
          <a:xfrm>
            <a:off x="6965600" y="2284625"/>
            <a:ext cx="51030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❏"/>
            </a:pPr>
            <a:r>
              <a:rPr lang="ko-KR" sz="17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기계는 문자보다 숫자를 더 잘 처리할 수 있는 원리를 이용한 기법.</a:t>
            </a:r>
            <a:endParaRPr sz="17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❏"/>
            </a:pPr>
            <a:r>
              <a:rPr lang="ko-KR" sz="17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머신러닝에서는 범주형 변수를 수치형 변수로 사용하고 싶을 때 사용.</a:t>
            </a:r>
            <a:endParaRPr b="1" sz="17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2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anum Gothic"/>
              <a:buChar char="❏"/>
            </a:pPr>
            <a:r>
              <a:rPr lang="ko-KR" sz="17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상에서는 수치형 데이터로 들어가있지만, 실질적으로 교육, 성별, 파생변수 나이 그룹 등을 One-Hot Encoding 실시</a:t>
            </a:r>
            <a:endParaRPr sz="6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1" name="Google Shape;221;g21c86370da0_0_0"/>
          <p:cNvSpPr txBox="1"/>
          <p:nvPr/>
        </p:nvSpPr>
        <p:spPr>
          <a:xfrm>
            <a:off x="8025650" y="1041975"/>
            <a:ext cx="4252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A3838"/>
                </a:solidFill>
                <a:latin typeface="Arial Black"/>
                <a:ea typeface="Arial Black"/>
                <a:cs typeface="Arial Black"/>
                <a:sym typeface="Arial Black"/>
              </a:rPr>
              <a:t>One-Hot </a:t>
            </a:r>
            <a:r>
              <a:rPr lang="ko-KR" sz="3200">
                <a:solidFill>
                  <a:srgbClr val="3A3838"/>
                </a:solidFill>
                <a:latin typeface="Arial Black"/>
                <a:ea typeface="Arial Black"/>
                <a:cs typeface="Arial Black"/>
                <a:sym typeface="Arial Black"/>
              </a:rPr>
              <a:t>E</a:t>
            </a:r>
            <a:r>
              <a:rPr lang="ko-KR" sz="3200">
                <a:solidFill>
                  <a:srgbClr val="3A3838"/>
                </a:solidFill>
                <a:latin typeface="Arial Black"/>
                <a:ea typeface="Arial Black"/>
                <a:cs typeface="Arial Black"/>
                <a:sym typeface="Arial Black"/>
              </a:rPr>
              <a:t>ncoding</a:t>
            </a:r>
            <a:endParaRPr/>
          </a:p>
        </p:txBody>
      </p:sp>
      <p:pic>
        <p:nvPicPr>
          <p:cNvPr id="222" name="Google Shape;222;g21c86370da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00" y="2567025"/>
            <a:ext cx="6190976" cy="28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1c86370da0_0_12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21c86370da0_0_12"/>
          <p:cNvSpPr txBox="1"/>
          <p:nvPr/>
        </p:nvSpPr>
        <p:spPr>
          <a:xfrm>
            <a:off x="967213" y="127625"/>
            <a:ext cx="8710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600">
                <a:solidFill>
                  <a:srgbClr val="DDBC9A"/>
                </a:solidFill>
                <a:latin typeface="Nanum Gothic"/>
                <a:ea typeface="Nanum Gothic"/>
                <a:cs typeface="Nanum Gothic"/>
                <a:sym typeface="Nanum Gothic"/>
              </a:rPr>
              <a:t>Preprocessing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DDBC9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9" name="Google Shape;229;g21c86370da0_0_12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DDBC9A"/>
                </a:solidFill>
              </a:rPr>
              <a:t>2</a:t>
            </a: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g21c86370da0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0" y="1260029"/>
            <a:ext cx="9789000" cy="51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21c86370da0_0_12"/>
          <p:cNvSpPr txBox="1"/>
          <p:nvPr/>
        </p:nvSpPr>
        <p:spPr>
          <a:xfrm>
            <a:off x="9192000" y="317050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파생변수 생성</a:t>
            </a:r>
            <a:r>
              <a:rPr lang="ko-KR" sz="34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2" name="Google Shape;232;g21c86370da0_0_12"/>
          <p:cNvSpPr txBox="1"/>
          <p:nvPr/>
        </p:nvSpPr>
        <p:spPr>
          <a:xfrm>
            <a:off x="6515100" y="2356288"/>
            <a:ext cx="55536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❏"/>
            </a:pPr>
            <a:r>
              <a:rPr lang="ko-KR" sz="17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머신러닝에서 불균형 데이터를 해결하는 방법</a:t>
            </a:r>
            <a:endParaRPr sz="17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(Up-Sampling, Down Sampling)</a:t>
            </a:r>
            <a:endParaRPr sz="17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❏"/>
            </a:pPr>
            <a:r>
              <a:rPr lang="ko-KR" sz="17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Down-Sampling 기법 중 하나</a:t>
            </a:r>
            <a:r>
              <a:rPr lang="ko-KR" sz="17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17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❏"/>
            </a:pPr>
            <a:r>
              <a:rPr lang="ko-KR" sz="17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그림</a:t>
            </a:r>
            <a:r>
              <a:rPr lang="ko-KR" sz="17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과 같이 경계선에 위치한 애매한 데이터들을 제거함으로써 모델이 명확한 데이터를 통해 학습하도록 함</a:t>
            </a:r>
            <a:r>
              <a:rPr lang="ko-KR" sz="17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6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3" name="Google Shape;233;g21c86370da0_0_12"/>
          <p:cNvSpPr txBox="1"/>
          <p:nvPr/>
        </p:nvSpPr>
        <p:spPr>
          <a:xfrm>
            <a:off x="9531725" y="1041975"/>
            <a:ext cx="273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A3838"/>
                </a:solidFill>
                <a:latin typeface="Arial Black"/>
                <a:ea typeface="Arial Black"/>
                <a:cs typeface="Arial Black"/>
                <a:sym typeface="Arial Black"/>
              </a:rPr>
              <a:t>Tomek link</a:t>
            </a:r>
            <a:endParaRPr/>
          </a:p>
        </p:txBody>
      </p:sp>
      <p:pic>
        <p:nvPicPr>
          <p:cNvPr id="234" name="Google Shape;234;g21c86370da0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500" y="2284613"/>
            <a:ext cx="295275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6416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9"/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838200" y="2962871"/>
            <a:ext cx="1090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B7AFA5"/>
                </a:solidFill>
                <a:latin typeface="Nanum Gothic"/>
                <a:ea typeface="Nanum Gothic"/>
                <a:cs typeface="Nanum Gothic"/>
                <a:sym typeface="Nanum Gothic"/>
              </a:rPr>
              <a:t>Part 3,</a:t>
            </a:r>
            <a:endParaRPr sz="2200">
              <a:solidFill>
                <a:srgbClr val="B7AFA5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838200" y="3424536"/>
            <a:ext cx="2553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CEC9C3"/>
                </a:solidFill>
                <a:latin typeface="Nanum Gothic"/>
                <a:ea typeface="Nanum Gothic"/>
                <a:cs typeface="Nanum Gothic"/>
                <a:sym typeface="Nanum Gothic"/>
              </a:rPr>
              <a:t>Modeling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732450" y="5398625"/>
            <a:ext cx="239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Char char="-"/>
            </a:pPr>
            <a:r>
              <a:rPr b="1" lang="ko-KR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성능평가 기준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Char char="-"/>
            </a:pPr>
            <a:r>
              <a:rPr b="1" lang="ko-KR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하이퍼파라미터 튜닝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0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  <a:latin typeface="Nanum Gothic"/>
                <a:ea typeface="Nanum Gothic"/>
                <a:cs typeface="Nanum Gothic"/>
                <a:sym typeface="Nanum Gothic"/>
              </a:rPr>
              <a:t>Modeling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0" name="Google Shape;250;p30"/>
          <p:cNvSpPr txBox="1"/>
          <p:nvPr/>
        </p:nvSpPr>
        <p:spPr>
          <a:xfrm>
            <a:off x="127591" y="111943"/>
            <a:ext cx="712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DDBC9A"/>
                </a:solidFill>
                <a:latin typeface="Nanum Gothic"/>
                <a:ea typeface="Nanum Gothic"/>
                <a:cs typeface="Nanum Gothic"/>
                <a:sym typeface="Nanum Gothic"/>
              </a:rPr>
              <a:t>Part 3,</a:t>
            </a:r>
            <a:endParaRPr sz="1350">
              <a:solidFill>
                <a:srgbClr val="DDBC9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1" name="Google Shape;251;p30"/>
          <p:cNvSpPr/>
          <p:nvPr/>
        </p:nvSpPr>
        <p:spPr>
          <a:xfrm>
            <a:off x="483618" y="4858312"/>
            <a:ext cx="5146435" cy="396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0"/>
          <p:cNvSpPr/>
          <p:nvPr/>
        </p:nvSpPr>
        <p:spPr>
          <a:xfrm>
            <a:off x="483618" y="2782616"/>
            <a:ext cx="5146435" cy="396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0"/>
          <p:cNvSpPr/>
          <p:nvPr/>
        </p:nvSpPr>
        <p:spPr>
          <a:xfrm>
            <a:off x="483618" y="3820464"/>
            <a:ext cx="5146435" cy="396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9192000" y="31705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성능평가 기준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693650" y="4094898"/>
            <a:ext cx="102864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46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00"/>
              <a:buChar char="❏"/>
            </a:pPr>
            <a:r>
              <a:rPr lang="ko-KR" sz="23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평가 기준 : Recall(재현율) = </a:t>
            </a:r>
            <a:endParaRPr b="1" sz="23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Nanum Gothic"/>
              <a:buChar char="❏"/>
            </a:pPr>
            <a:r>
              <a:rPr lang="ko-KR" sz="23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TP : 실제 채무 불이행할 사람을 예측해서 맞음.</a:t>
            </a:r>
            <a:endParaRPr sz="23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Nanum Gothic"/>
              <a:buChar char="❏"/>
            </a:pPr>
            <a:r>
              <a:rPr lang="ko-KR" sz="23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FN : 실</a:t>
            </a:r>
            <a:r>
              <a:rPr lang="ko-KR" sz="23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제 </a:t>
            </a:r>
            <a:r>
              <a:rPr lang="ko-KR" sz="23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채</a:t>
            </a:r>
            <a:r>
              <a:rPr lang="ko-KR" sz="23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무 불이행하지 않을 사람을 채무 불이행으로 예측함.</a:t>
            </a:r>
            <a:endParaRPr sz="23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Nanum Gothic"/>
              <a:buChar char="❏"/>
            </a:pPr>
            <a:r>
              <a:rPr lang="ko-KR" sz="23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FN</a:t>
            </a:r>
            <a:r>
              <a:rPr lang="ko-KR" sz="23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이 최소가 되는 성능평가 지표를 사용하기로 함.</a:t>
            </a:r>
            <a:endParaRPr sz="12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788" y="1162050"/>
            <a:ext cx="5766475" cy="28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7468" y="4048725"/>
            <a:ext cx="1137070" cy="6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0045d4e059_4_134"/>
          <p:cNvSpPr/>
          <p:nvPr/>
        </p:nvSpPr>
        <p:spPr>
          <a:xfrm>
            <a:off x="6096000" y="956930"/>
            <a:ext cx="6096000" cy="590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20045d4e059_4_134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20045d4e059_4_134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  <a:latin typeface="Nanum Gothic"/>
                <a:ea typeface="Nanum Gothic"/>
                <a:cs typeface="Nanum Gothic"/>
                <a:sym typeface="Nanum Gothic"/>
              </a:rPr>
              <a:t>Modeling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5" name="Google Shape;265;g20045d4e059_4_134"/>
          <p:cNvSpPr txBox="1"/>
          <p:nvPr/>
        </p:nvSpPr>
        <p:spPr>
          <a:xfrm>
            <a:off x="127591" y="111943"/>
            <a:ext cx="712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DDBC9A"/>
                </a:solidFill>
                <a:latin typeface="Nanum Gothic"/>
                <a:ea typeface="Nanum Gothic"/>
                <a:cs typeface="Nanum Gothic"/>
                <a:sym typeface="Nanum Gothic"/>
              </a:rPr>
              <a:t>Part 3,</a:t>
            </a:r>
            <a:endParaRPr sz="1350">
              <a:solidFill>
                <a:srgbClr val="DDBC9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6" name="Google Shape;266;g20045d4e059_4_134"/>
          <p:cNvSpPr/>
          <p:nvPr/>
        </p:nvSpPr>
        <p:spPr>
          <a:xfrm>
            <a:off x="483618" y="4858312"/>
            <a:ext cx="5146500" cy="396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20045d4e059_4_134"/>
          <p:cNvSpPr/>
          <p:nvPr/>
        </p:nvSpPr>
        <p:spPr>
          <a:xfrm>
            <a:off x="483618" y="2782616"/>
            <a:ext cx="5146500" cy="396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20045d4e059_4_134"/>
          <p:cNvSpPr/>
          <p:nvPr/>
        </p:nvSpPr>
        <p:spPr>
          <a:xfrm>
            <a:off x="483618" y="3820464"/>
            <a:ext cx="5146500" cy="396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20045d4e059_4_134"/>
          <p:cNvSpPr txBox="1"/>
          <p:nvPr/>
        </p:nvSpPr>
        <p:spPr>
          <a:xfrm>
            <a:off x="10256275" y="1041975"/>
            <a:ext cx="2097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A3838"/>
                </a:solidFill>
                <a:latin typeface="Arial Black"/>
                <a:ea typeface="Arial Black"/>
                <a:cs typeface="Arial Black"/>
                <a:sym typeface="Arial Black"/>
              </a:rPr>
              <a:t>Pycaret</a:t>
            </a:r>
            <a:endParaRPr/>
          </a:p>
        </p:txBody>
      </p:sp>
      <p:sp>
        <p:nvSpPr>
          <p:cNvPr id="270" name="Google Shape;270;g20045d4e059_4_134"/>
          <p:cNvSpPr txBox="1"/>
          <p:nvPr/>
        </p:nvSpPr>
        <p:spPr>
          <a:xfrm>
            <a:off x="8321150" y="317050"/>
            <a:ext cx="3870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하이퍼파라미터 튜닝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1" name="Google Shape;271;g20045d4e059_4_134"/>
          <p:cNvSpPr txBox="1"/>
          <p:nvPr/>
        </p:nvSpPr>
        <p:spPr>
          <a:xfrm>
            <a:off x="6969575" y="1914800"/>
            <a:ext cx="4797600" cy="3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6550" lvl="0" marL="457200" rtl="0" algn="l">
              <a:lnSpc>
                <a:spcPct val="2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❏"/>
            </a:pPr>
            <a:r>
              <a:rPr lang="ko-KR" sz="17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파이썬에서 작동하는 AutoML OpenSource</a:t>
            </a:r>
            <a:endParaRPr b="1" sz="17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2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anum Gothic"/>
              <a:buChar char="❏"/>
            </a:pPr>
            <a:r>
              <a:rPr lang="ko-KR" sz="17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low-code로 진행하는 머신러닝 라이브러리 </a:t>
            </a:r>
            <a:endParaRPr sz="17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2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anum Gothic"/>
              <a:buChar char="❏"/>
            </a:pPr>
            <a:r>
              <a:rPr lang="ko-KR" sz="17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현 프로젝트에서는 단기간에 모델 튜닝이 진행되는 점을 감안하여 데이터를 활용하여 기본 모델의 성능을 간단하게 비교하여 사용할 모델 후보군 선정.</a:t>
            </a:r>
            <a:endParaRPr sz="6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2" name="Google Shape;272;g20045d4e059_4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75" y="1952200"/>
            <a:ext cx="6189200" cy="41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0045d4e059_4_134"/>
          <p:cNvSpPr/>
          <p:nvPr/>
        </p:nvSpPr>
        <p:spPr>
          <a:xfrm>
            <a:off x="3689325" y="2008300"/>
            <a:ext cx="476100" cy="399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0045d4e059_5_8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20045d4e059_5_8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  <a:latin typeface="Nanum Gothic"/>
                <a:ea typeface="Nanum Gothic"/>
                <a:cs typeface="Nanum Gothic"/>
                <a:sym typeface="Nanum Gothic"/>
              </a:rPr>
              <a:t>Modeling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0" name="Google Shape;280;g20045d4e059_5_8"/>
          <p:cNvSpPr txBox="1"/>
          <p:nvPr/>
        </p:nvSpPr>
        <p:spPr>
          <a:xfrm>
            <a:off x="127591" y="111943"/>
            <a:ext cx="712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DDBC9A"/>
                </a:solidFill>
                <a:latin typeface="Nanum Gothic"/>
                <a:ea typeface="Nanum Gothic"/>
                <a:cs typeface="Nanum Gothic"/>
                <a:sym typeface="Nanum Gothic"/>
              </a:rPr>
              <a:t>Part 3,</a:t>
            </a:r>
            <a:endParaRPr sz="1350">
              <a:solidFill>
                <a:srgbClr val="DDBC9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1" name="Google Shape;281;g20045d4e059_5_8"/>
          <p:cNvSpPr/>
          <p:nvPr/>
        </p:nvSpPr>
        <p:spPr>
          <a:xfrm>
            <a:off x="483618" y="4858312"/>
            <a:ext cx="5146500" cy="396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20045d4e059_5_8"/>
          <p:cNvSpPr/>
          <p:nvPr/>
        </p:nvSpPr>
        <p:spPr>
          <a:xfrm>
            <a:off x="483618" y="3820464"/>
            <a:ext cx="5146500" cy="396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20045d4e059_5_8"/>
          <p:cNvSpPr txBox="1"/>
          <p:nvPr/>
        </p:nvSpPr>
        <p:spPr>
          <a:xfrm>
            <a:off x="8321150" y="317050"/>
            <a:ext cx="3870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하이퍼파라미터 튜닝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4" name="Google Shape;284;g20045d4e059_5_8"/>
          <p:cNvSpPr txBox="1"/>
          <p:nvPr/>
        </p:nvSpPr>
        <p:spPr>
          <a:xfrm>
            <a:off x="832525" y="5466100"/>
            <a:ext cx="10533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anum Gothic"/>
              <a:buChar char="❏"/>
            </a:pPr>
            <a:r>
              <a:rPr lang="ko-KR" sz="17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RandomizedSearch를 통한 Hyperparameter tuning 진행(프로젝트 기한에 따른 선정). </a:t>
            </a:r>
            <a:endParaRPr sz="17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anum Gothic"/>
              <a:buChar char="❏"/>
            </a:pPr>
            <a:r>
              <a:rPr lang="ko-KR" sz="17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각 모델 별 나온 recall_score를 통해 모델 후보군을 좀 더 추린 이후 Voting Ensemble를 이용.</a:t>
            </a:r>
            <a:endParaRPr sz="17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5" name="Google Shape;285;g20045d4e059_5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793" y="1492289"/>
            <a:ext cx="3676650" cy="34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20045d4e059_5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3093" y="1519526"/>
            <a:ext cx="6257083" cy="3472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4"/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4"/>
          <p:cNvSpPr txBox="1"/>
          <p:nvPr/>
        </p:nvSpPr>
        <p:spPr>
          <a:xfrm>
            <a:off x="838200" y="2962871"/>
            <a:ext cx="1090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B7AFA5"/>
                </a:solidFill>
                <a:latin typeface="Nanum Gothic"/>
                <a:ea typeface="Nanum Gothic"/>
                <a:cs typeface="Nanum Gothic"/>
                <a:sym typeface="Nanum Gothic"/>
              </a:rPr>
              <a:t>Part 4,</a:t>
            </a:r>
            <a:endParaRPr sz="2200">
              <a:solidFill>
                <a:srgbClr val="B7AFA5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4" name="Google Shape;294;p24"/>
          <p:cNvSpPr txBox="1"/>
          <p:nvPr/>
        </p:nvSpPr>
        <p:spPr>
          <a:xfrm>
            <a:off x="838200" y="3424525"/>
            <a:ext cx="2852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CEC9C3"/>
                </a:solidFill>
                <a:latin typeface="Nanum Gothic"/>
                <a:ea typeface="Nanum Gothic"/>
                <a:cs typeface="Nanum Gothic"/>
                <a:sym typeface="Nanum Gothic"/>
              </a:rPr>
              <a:t>Evaluation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5" name="Google Shape;295;p24"/>
          <p:cNvSpPr txBox="1"/>
          <p:nvPr/>
        </p:nvSpPr>
        <p:spPr>
          <a:xfrm>
            <a:off x="685800" y="5283575"/>
            <a:ext cx="23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Char char="-"/>
            </a:pPr>
            <a:r>
              <a:rPr b="1" lang="ko-KR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성능 비교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1c86370da0_0_24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21c86370da0_0_24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  <a:latin typeface="Nanum Gothic"/>
                <a:ea typeface="Nanum Gothic"/>
                <a:cs typeface="Nanum Gothic"/>
                <a:sym typeface="Nanum Gothic"/>
              </a:rPr>
              <a:t>Evaluation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2" name="Google Shape;302;g21c86370da0_0_24"/>
          <p:cNvSpPr txBox="1"/>
          <p:nvPr/>
        </p:nvSpPr>
        <p:spPr>
          <a:xfrm>
            <a:off x="127591" y="111943"/>
            <a:ext cx="712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DDBC9A"/>
                </a:solidFill>
                <a:latin typeface="Nanum Gothic"/>
                <a:ea typeface="Nanum Gothic"/>
                <a:cs typeface="Nanum Gothic"/>
                <a:sym typeface="Nanum Gothic"/>
              </a:rPr>
              <a:t>Part 4,</a:t>
            </a:r>
            <a:endParaRPr sz="1350">
              <a:solidFill>
                <a:srgbClr val="DDBC9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3" name="Google Shape;303;g21c86370da0_0_24"/>
          <p:cNvSpPr/>
          <p:nvPr/>
        </p:nvSpPr>
        <p:spPr>
          <a:xfrm>
            <a:off x="483618" y="4858312"/>
            <a:ext cx="5146500" cy="396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21c86370da0_0_24"/>
          <p:cNvSpPr/>
          <p:nvPr/>
        </p:nvSpPr>
        <p:spPr>
          <a:xfrm>
            <a:off x="483618" y="2782616"/>
            <a:ext cx="5146500" cy="396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21c86370da0_0_24"/>
          <p:cNvSpPr/>
          <p:nvPr/>
        </p:nvSpPr>
        <p:spPr>
          <a:xfrm>
            <a:off x="483618" y="3820464"/>
            <a:ext cx="5146500" cy="396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21c86370da0_0_24"/>
          <p:cNvSpPr txBox="1"/>
          <p:nvPr/>
        </p:nvSpPr>
        <p:spPr>
          <a:xfrm>
            <a:off x="8321150" y="317050"/>
            <a:ext cx="3870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성능 비교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7" name="Google Shape;307;g21c86370da0_0_24"/>
          <p:cNvSpPr txBox="1"/>
          <p:nvPr/>
        </p:nvSpPr>
        <p:spPr>
          <a:xfrm>
            <a:off x="2581650" y="1101225"/>
            <a:ext cx="702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lnSpc>
                <a:spcPct val="2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성능비교는 총 3번 시행 (기본, One-Hot Encoding, Tomek link) </a:t>
            </a:r>
            <a:endParaRPr sz="6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8" name="Google Shape;308;g21c86370da0_0_24"/>
          <p:cNvSpPr txBox="1"/>
          <p:nvPr/>
        </p:nvSpPr>
        <p:spPr>
          <a:xfrm>
            <a:off x="1814200" y="1782325"/>
            <a:ext cx="26772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anum Gothic"/>
              <a:buChar char="❏"/>
            </a:pPr>
            <a:r>
              <a:rPr lang="ko-KR" sz="17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기본</a:t>
            </a:r>
            <a:endParaRPr sz="17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anum Gothic"/>
              <a:buChar char="❏"/>
            </a:pPr>
            <a:r>
              <a:rPr lang="ko-KR" sz="17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One-Hot Encoding</a:t>
            </a:r>
            <a:endParaRPr sz="17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anum Gothic"/>
              <a:buChar char="❏"/>
            </a:pPr>
            <a:r>
              <a:rPr lang="ko-KR" sz="17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Tomek link </a:t>
            </a:r>
            <a:endParaRPr sz="17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9" name="Google Shape;309;g21c86370da0_0_24"/>
          <p:cNvSpPr txBox="1"/>
          <p:nvPr/>
        </p:nvSpPr>
        <p:spPr>
          <a:xfrm>
            <a:off x="5075100" y="1582600"/>
            <a:ext cx="2152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anum Gothic"/>
              <a:buChar char="●"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CatBoostClassifier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anum Gothic"/>
              <a:buChar char="●"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RandomForestClassifier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anum Gothic"/>
              <a:buChar char="●"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LGBMClassifier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anum Gothic"/>
              <a:buChar char="●"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GradientBoostingClassifier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anum Gothic"/>
              <a:buChar char="●"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AdaBoostClassifier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anum Gothic"/>
              <a:buChar char="●"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XGBClassifier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0" name="Google Shape;310;g21c86370da0_0_24"/>
          <p:cNvSpPr txBox="1"/>
          <p:nvPr/>
        </p:nvSpPr>
        <p:spPr>
          <a:xfrm>
            <a:off x="7594200" y="1598275"/>
            <a:ext cx="2152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0.3677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0.3725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0.3693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0.3741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0.3401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0.3709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1" name="Google Shape;311;g21c86370da0_0_24"/>
          <p:cNvSpPr txBox="1"/>
          <p:nvPr/>
        </p:nvSpPr>
        <p:spPr>
          <a:xfrm>
            <a:off x="5075100" y="3403175"/>
            <a:ext cx="2152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anum Gothic"/>
              <a:buChar char="●"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CatBoostClassifier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anum Gothic"/>
              <a:buChar char="●"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RandomForestClassifier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anum Gothic"/>
              <a:buChar char="●"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LGBMClassifier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anum Gothic"/>
              <a:buChar char="●"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GradientBoostingClassifier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anum Gothic"/>
              <a:buChar char="●"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AdaBoostClassifier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anum Gothic"/>
              <a:buChar char="●"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XGBClassifier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2" name="Google Shape;312;g21c86370da0_0_24"/>
          <p:cNvSpPr txBox="1"/>
          <p:nvPr/>
        </p:nvSpPr>
        <p:spPr>
          <a:xfrm>
            <a:off x="7594200" y="3418850"/>
            <a:ext cx="2152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0.3914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0.3859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0.3922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0.3977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0.3630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0.3914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3" name="Google Shape;313;g21c86370da0_0_24"/>
          <p:cNvSpPr txBox="1"/>
          <p:nvPr/>
        </p:nvSpPr>
        <p:spPr>
          <a:xfrm>
            <a:off x="5075100" y="5096375"/>
            <a:ext cx="2152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anum Gothic"/>
              <a:buChar char="●"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CatBoostClassifier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anum Gothic"/>
              <a:buChar char="●"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RandomForestClassifier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anum Gothic"/>
              <a:buChar char="●"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LGBMClassifier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anum Gothic"/>
              <a:buChar char="●"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GradientBoostingClassifier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anum Gothic"/>
              <a:buChar char="●"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AdaBoostClassifier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anum Gothic"/>
              <a:buChar char="●"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XGBClassifier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4" name="Google Shape;314;g21c86370da0_0_24"/>
          <p:cNvSpPr txBox="1"/>
          <p:nvPr/>
        </p:nvSpPr>
        <p:spPr>
          <a:xfrm>
            <a:off x="7594200" y="5112050"/>
            <a:ext cx="2152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0.4075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0.4052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0.3988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0.4115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0.3744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0.4107</a:t>
            </a:r>
            <a:endParaRPr sz="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15" name="Google Shape;315;g21c86370da0_0_24"/>
          <p:cNvCxnSpPr/>
          <p:nvPr/>
        </p:nvCxnSpPr>
        <p:spPr>
          <a:xfrm>
            <a:off x="1996688" y="5069550"/>
            <a:ext cx="655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g21c86370da0_0_24"/>
          <p:cNvCxnSpPr/>
          <p:nvPr/>
        </p:nvCxnSpPr>
        <p:spPr>
          <a:xfrm>
            <a:off x="1982763" y="3278888"/>
            <a:ext cx="655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g21c86370da0_0_24"/>
          <p:cNvCxnSpPr/>
          <p:nvPr/>
        </p:nvCxnSpPr>
        <p:spPr>
          <a:xfrm>
            <a:off x="1989725" y="1561025"/>
            <a:ext cx="655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g21c86370da0_0_24"/>
          <p:cNvSpPr/>
          <p:nvPr/>
        </p:nvSpPr>
        <p:spPr>
          <a:xfrm>
            <a:off x="5255875" y="5973850"/>
            <a:ext cx="3470700" cy="28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21c86370da0_0_24"/>
          <p:cNvSpPr/>
          <p:nvPr/>
        </p:nvSpPr>
        <p:spPr>
          <a:xfrm>
            <a:off x="5255875" y="4266350"/>
            <a:ext cx="3470700" cy="28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21c86370da0_0_24"/>
          <p:cNvSpPr/>
          <p:nvPr/>
        </p:nvSpPr>
        <p:spPr>
          <a:xfrm>
            <a:off x="5255875" y="2435850"/>
            <a:ext cx="3470700" cy="28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 txBox="1"/>
          <p:nvPr/>
        </p:nvSpPr>
        <p:spPr>
          <a:xfrm>
            <a:off x="4410282" y="2705725"/>
            <a:ext cx="3371436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8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b="1" sz="88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0"/>
            <a:ext cx="457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2"/>
          <p:cNvCxnSpPr/>
          <p:nvPr/>
        </p:nvCxnSpPr>
        <p:spPr>
          <a:xfrm>
            <a:off x="762000" y="1432560"/>
            <a:ext cx="6858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" name="Google Shape;94;p2"/>
          <p:cNvSpPr txBox="1"/>
          <p:nvPr/>
        </p:nvSpPr>
        <p:spPr>
          <a:xfrm>
            <a:off x="690873" y="615525"/>
            <a:ext cx="1691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4400" u="none" cap="none" strike="noStrike">
                <a:solidFill>
                  <a:srgbClr val="DDBC9A"/>
                </a:solidFill>
                <a:latin typeface="Nanum Gothic"/>
                <a:ea typeface="Nanum Gothic"/>
                <a:cs typeface="Nanum Gothic"/>
                <a:sym typeface="Nanum Gothic"/>
              </a:rPr>
              <a:t>목차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95" name="Google Shape;95;p2"/>
          <p:cNvGrpSpPr/>
          <p:nvPr/>
        </p:nvGrpSpPr>
        <p:grpSpPr>
          <a:xfrm>
            <a:off x="1061471" y="2167681"/>
            <a:ext cx="4571763" cy="585000"/>
            <a:chOff x="762000" y="1863785"/>
            <a:chExt cx="4367788" cy="585000"/>
          </a:xfrm>
        </p:grpSpPr>
        <p:grpSp>
          <p:nvGrpSpPr>
            <p:cNvPr id="96" name="Google Shape;96;p2"/>
            <p:cNvGrpSpPr/>
            <p:nvPr/>
          </p:nvGrpSpPr>
          <p:grpSpPr>
            <a:xfrm>
              <a:off x="762000" y="1863785"/>
              <a:ext cx="558800" cy="585000"/>
              <a:chOff x="762000" y="1863785"/>
              <a:chExt cx="558800" cy="585000"/>
            </a:xfrm>
          </p:grpSpPr>
          <p:sp>
            <p:nvSpPr>
              <p:cNvPr id="97" name="Google Shape;97;p2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98" name="Google Shape;98;p2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3200">
                    <a:solidFill>
                      <a:schemeClr val="accent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1</a:t>
                </a:r>
                <a:endParaRPr b="1" sz="3200">
                  <a:solidFill>
                    <a:schemeClr val="accent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  <p:sp>
          <p:nvSpPr>
            <p:cNvPr id="99" name="Google Shape;99;p2"/>
            <p:cNvSpPr txBox="1"/>
            <p:nvPr/>
          </p:nvSpPr>
          <p:spPr>
            <a:xfrm>
              <a:off x="1487188" y="1894254"/>
              <a:ext cx="3642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Data Understanding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00" name="Google Shape;100;p2"/>
          <p:cNvGrpSpPr/>
          <p:nvPr/>
        </p:nvGrpSpPr>
        <p:grpSpPr>
          <a:xfrm>
            <a:off x="1061499" y="3209646"/>
            <a:ext cx="3356540" cy="585000"/>
            <a:chOff x="762000" y="1863785"/>
            <a:chExt cx="3356540" cy="585000"/>
          </a:xfrm>
        </p:grpSpPr>
        <p:grpSp>
          <p:nvGrpSpPr>
            <p:cNvPr id="101" name="Google Shape;101;p2"/>
            <p:cNvGrpSpPr/>
            <p:nvPr/>
          </p:nvGrpSpPr>
          <p:grpSpPr>
            <a:xfrm>
              <a:off x="762000" y="1863785"/>
              <a:ext cx="558800" cy="585000"/>
              <a:chOff x="762000" y="1863785"/>
              <a:chExt cx="558800" cy="585000"/>
            </a:xfrm>
          </p:grpSpPr>
          <p:sp>
            <p:nvSpPr>
              <p:cNvPr id="102" name="Google Shape;102;p2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103" name="Google Shape;103;p2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3200">
                    <a:solidFill>
                      <a:schemeClr val="accent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2</a:t>
                </a:r>
                <a:endParaRPr b="1" sz="3200">
                  <a:solidFill>
                    <a:schemeClr val="accent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  <p:sp>
          <p:nvSpPr>
            <p:cNvPr id="104" name="Google Shape;104;p2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Preprocessing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05" name="Google Shape;105;p2"/>
          <p:cNvGrpSpPr/>
          <p:nvPr/>
        </p:nvGrpSpPr>
        <p:grpSpPr>
          <a:xfrm>
            <a:off x="1061499" y="4251620"/>
            <a:ext cx="3356540" cy="585000"/>
            <a:chOff x="762000" y="1863785"/>
            <a:chExt cx="3356540" cy="585000"/>
          </a:xfrm>
        </p:grpSpPr>
        <p:grpSp>
          <p:nvGrpSpPr>
            <p:cNvPr id="106" name="Google Shape;106;p2"/>
            <p:cNvGrpSpPr/>
            <p:nvPr/>
          </p:nvGrpSpPr>
          <p:grpSpPr>
            <a:xfrm>
              <a:off x="762000" y="1863785"/>
              <a:ext cx="558800" cy="585000"/>
              <a:chOff x="762000" y="1863785"/>
              <a:chExt cx="558800" cy="585000"/>
            </a:xfrm>
          </p:grpSpPr>
          <p:sp>
            <p:nvSpPr>
              <p:cNvPr id="107" name="Google Shape;107;p2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108" name="Google Shape;108;p2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3200">
                    <a:solidFill>
                      <a:schemeClr val="accent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3</a:t>
                </a:r>
                <a:endParaRPr b="1" sz="3200">
                  <a:solidFill>
                    <a:schemeClr val="accent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  <p:sp>
          <p:nvSpPr>
            <p:cNvPr id="109" name="Google Shape;109;p2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Modeling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10" name="Google Shape;110;p2"/>
          <p:cNvGrpSpPr/>
          <p:nvPr/>
        </p:nvGrpSpPr>
        <p:grpSpPr>
          <a:xfrm>
            <a:off x="1061499" y="5293594"/>
            <a:ext cx="3356540" cy="585000"/>
            <a:chOff x="762000" y="1863785"/>
            <a:chExt cx="3356540" cy="585000"/>
          </a:xfrm>
        </p:grpSpPr>
        <p:grpSp>
          <p:nvGrpSpPr>
            <p:cNvPr id="111" name="Google Shape;111;p2"/>
            <p:cNvGrpSpPr/>
            <p:nvPr/>
          </p:nvGrpSpPr>
          <p:grpSpPr>
            <a:xfrm>
              <a:off x="762000" y="1863785"/>
              <a:ext cx="558800" cy="585000"/>
              <a:chOff x="762000" y="1863785"/>
              <a:chExt cx="558800" cy="585000"/>
            </a:xfrm>
          </p:grpSpPr>
          <p:sp>
            <p:nvSpPr>
              <p:cNvPr id="112" name="Google Shape;112;p2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113" name="Google Shape;113;p2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3200">
                    <a:solidFill>
                      <a:schemeClr val="accent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4</a:t>
                </a:r>
                <a:endParaRPr b="1" sz="3200">
                  <a:solidFill>
                    <a:schemeClr val="accent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  <p:sp>
          <p:nvSpPr>
            <p:cNvPr id="114" name="Google Shape;114;p2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Evaluation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21c86370da0_1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1c86370da0_1_7"/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1" name="Google Shape;121;g21c86370da0_1_7"/>
          <p:cNvSpPr txBox="1"/>
          <p:nvPr/>
        </p:nvSpPr>
        <p:spPr>
          <a:xfrm>
            <a:off x="8763000" y="2962871"/>
            <a:ext cx="1090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B7AFA5"/>
                </a:solidFill>
                <a:latin typeface="Nanum Gothic"/>
                <a:ea typeface="Nanum Gothic"/>
                <a:cs typeface="Nanum Gothic"/>
                <a:sym typeface="Nanum Gothic"/>
              </a:rPr>
              <a:t>Part 1,</a:t>
            </a:r>
            <a:endParaRPr sz="2200">
              <a:solidFill>
                <a:srgbClr val="B7AFA5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2" name="Google Shape;122;g21c86370da0_1_7"/>
          <p:cNvSpPr txBox="1"/>
          <p:nvPr/>
        </p:nvSpPr>
        <p:spPr>
          <a:xfrm>
            <a:off x="8763000" y="3424525"/>
            <a:ext cx="2910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200">
                <a:solidFill>
                  <a:srgbClr val="DDBC9A"/>
                </a:solidFill>
                <a:latin typeface="Nanum Gothic"/>
                <a:ea typeface="Nanum Gothic"/>
                <a:cs typeface="Nanum Gothic"/>
                <a:sym typeface="Nanum Gothic"/>
              </a:rPr>
              <a:t>Data </a:t>
            </a:r>
            <a:r>
              <a:rPr lang="ko-KR" sz="3100">
                <a:solidFill>
                  <a:srgbClr val="DDBC9A"/>
                </a:solidFill>
                <a:latin typeface="Nanum Gothic"/>
                <a:ea typeface="Nanum Gothic"/>
                <a:cs typeface="Nanum Gothic"/>
                <a:sym typeface="Nanum Gothic"/>
              </a:rPr>
              <a:t>Understanding</a:t>
            </a:r>
            <a:endParaRPr sz="3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3" name="Google Shape;123;g21c86370da0_1_7"/>
          <p:cNvSpPr txBox="1"/>
          <p:nvPr/>
        </p:nvSpPr>
        <p:spPr>
          <a:xfrm>
            <a:off x="8681675" y="5289975"/>
            <a:ext cx="239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Char char="-"/>
            </a:pPr>
            <a:r>
              <a:rPr b="1" lang="ko-KR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탐구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Char char="-"/>
            </a:pPr>
            <a:r>
              <a:rPr b="1" lang="ko-KR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판단 및 정의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0045d4e059_4_30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20045d4e059_4_30"/>
          <p:cNvSpPr txBox="1"/>
          <p:nvPr/>
        </p:nvSpPr>
        <p:spPr>
          <a:xfrm>
            <a:off x="967212" y="127625"/>
            <a:ext cx="903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Data Understanding</a:t>
            </a:r>
            <a:endParaRPr/>
          </a:p>
        </p:txBody>
      </p:sp>
      <p:sp>
        <p:nvSpPr>
          <p:cNvPr id="130" name="Google Shape;130;g20045d4e059_4_30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DDBC9A"/>
                </a:solidFill>
              </a:rPr>
              <a:t>1</a:t>
            </a: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20045d4e059_4_30"/>
          <p:cNvSpPr/>
          <p:nvPr/>
        </p:nvSpPr>
        <p:spPr>
          <a:xfrm>
            <a:off x="481575" y="1122600"/>
            <a:ext cx="11252400" cy="320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20045d4e059_4_30"/>
          <p:cNvSpPr/>
          <p:nvPr/>
        </p:nvSpPr>
        <p:spPr>
          <a:xfrm>
            <a:off x="481575" y="4522000"/>
            <a:ext cx="11252400" cy="212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20045d4e059_4_30"/>
          <p:cNvSpPr txBox="1"/>
          <p:nvPr/>
        </p:nvSpPr>
        <p:spPr>
          <a:xfrm>
            <a:off x="481575" y="1138100"/>
            <a:ext cx="418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신용카드 </a:t>
            </a:r>
            <a:r>
              <a:rPr lang="ko-KR" sz="2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결제내역 </a:t>
            </a:r>
            <a:endParaRPr/>
          </a:p>
        </p:txBody>
      </p:sp>
      <p:sp>
        <p:nvSpPr>
          <p:cNvPr id="134" name="Google Shape;134;g20045d4e059_4_30"/>
          <p:cNvSpPr txBox="1"/>
          <p:nvPr/>
        </p:nvSpPr>
        <p:spPr>
          <a:xfrm>
            <a:off x="532500" y="4577500"/>
            <a:ext cx="533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신용카드 청구금액</a:t>
            </a:r>
            <a:endParaRPr/>
          </a:p>
        </p:txBody>
      </p:sp>
      <p:sp>
        <p:nvSpPr>
          <p:cNvPr id="135" name="Google Shape;135;g20045d4e059_4_30"/>
          <p:cNvSpPr txBox="1"/>
          <p:nvPr/>
        </p:nvSpPr>
        <p:spPr>
          <a:xfrm>
            <a:off x="914400" y="3709300"/>
            <a:ext cx="53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0045d4e059_4_30"/>
          <p:cNvSpPr txBox="1"/>
          <p:nvPr/>
        </p:nvSpPr>
        <p:spPr>
          <a:xfrm>
            <a:off x="967200" y="4679275"/>
            <a:ext cx="10817700" cy="12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7" name="Google Shape;137;g20045d4e059_4_30"/>
          <p:cNvSpPr txBox="1"/>
          <p:nvPr/>
        </p:nvSpPr>
        <p:spPr>
          <a:xfrm>
            <a:off x="9192000" y="317050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탐구</a:t>
            </a:r>
            <a:r>
              <a:rPr lang="ko-KR" sz="34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138" name="Google Shape;138;g20045d4e059_4_30"/>
          <p:cNvGraphicFramePr/>
          <p:nvPr/>
        </p:nvGraphicFramePr>
        <p:xfrm>
          <a:off x="944325" y="1655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{0782A54A-6A46-4344-A87A-1909A6984C87}</a:tableStyleId>
              </a:tblPr>
              <a:tblGrid>
                <a:gridCol w="1250475"/>
                <a:gridCol w="8597175"/>
              </a:tblGrid>
              <a:tr h="400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sz="1600">
                          <a:solidFill>
                            <a:schemeClr val="lt1"/>
                          </a:solidFill>
                        </a:rPr>
                        <a:t>Column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618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chemeClr val="lt1"/>
                          </a:solidFill>
                        </a:rPr>
                        <a:t>PAY_N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lt1"/>
                          </a:solidFill>
                        </a:rPr>
                        <a:t>2005년 4월 ~ 9월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lt1"/>
                          </a:solidFill>
                        </a:rPr>
                        <a:t>-2 : NA 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lt1"/>
                          </a:solidFill>
                        </a:rPr>
                        <a:t>-1 : 정액 결제 (잘 내고 있는 것) 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chemeClr val="lt1"/>
                          </a:solidFill>
                        </a:rPr>
                        <a:t>1 : 한달 지불지연 ~ 9 : 9개월 지불지연 (9달 또는 그 이상연체)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00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chemeClr val="lt1"/>
                          </a:solidFill>
                        </a:rPr>
                        <a:t>PAY_AMT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chemeClr val="lt1"/>
                          </a:solidFill>
                        </a:rPr>
                        <a:t>이전상환금액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39" name="Google Shape;139;g20045d4e059_4_30"/>
          <p:cNvGraphicFramePr/>
          <p:nvPr/>
        </p:nvGraphicFramePr>
        <p:xfrm>
          <a:off x="944325" y="5390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{0782A54A-6A46-4344-A87A-1909A6984C87}</a:tableStyleId>
              </a:tblPr>
              <a:tblGrid>
                <a:gridCol w="1256675"/>
                <a:gridCol w="8639675"/>
              </a:tblGrid>
              <a:tr h="393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chemeClr val="lt1"/>
                          </a:solidFill>
                        </a:rPr>
                        <a:t>Column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3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sz="1600">
                          <a:solidFill>
                            <a:schemeClr val="lt1"/>
                          </a:solidFill>
                        </a:rPr>
                        <a:t>BILL_AMT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sz="1600">
                          <a:solidFill>
                            <a:schemeClr val="lt1"/>
                          </a:solidFill>
                        </a:rPr>
                        <a:t>2005년 4월 ~ 9월 청구 금액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/>
          <p:nvPr/>
        </p:nvSpPr>
        <p:spPr>
          <a:xfrm>
            <a:off x="-50" y="2643975"/>
            <a:ext cx="12192000" cy="4213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7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1,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7"/>
          <p:cNvSpPr txBox="1"/>
          <p:nvPr/>
        </p:nvSpPr>
        <p:spPr>
          <a:xfrm>
            <a:off x="6595100" y="6055950"/>
            <a:ext cx="376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"/>
          <p:cNvSpPr txBox="1"/>
          <p:nvPr/>
        </p:nvSpPr>
        <p:spPr>
          <a:xfrm>
            <a:off x="967212" y="127625"/>
            <a:ext cx="903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  <a:latin typeface="Nanum Gothic"/>
                <a:ea typeface="Nanum Gothic"/>
                <a:cs typeface="Nanum Gothic"/>
                <a:sym typeface="Nanum Gothic"/>
              </a:rPr>
              <a:t>Data Understanding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9192000" y="317050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판단 및 정의</a:t>
            </a:r>
            <a:r>
              <a:rPr lang="ko-KR" sz="34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397825" y="3379375"/>
            <a:ext cx="102864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46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00"/>
              <a:buChar char="❏"/>
            </a:pPr>
            <a:r>
              <a:rPr lang="ko-KR" sz="23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4~9월 데이터를 기반으로 </a:t>
            </a:r>
            <a:r>
              <a:rPr b="1" lang="ko-KR" sz="23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10월 연체</a:t>
            </a:r>
            <a:r>
              <a:rPr b="1" lang="ko-KR" sz="23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-KR" sz="23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여부 정의</a:t>
            </a:r>
            <a:endParaRPr b="1" sz="23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Nanum Gothic"/>
              <a:buChar char="❏"/>
            </a:pPr>
            <a:r>
              <a:rPr lang="ko-KR" sz="23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BILL_AMT 음수인 경우 고객에게 환불해 줄 금액이 있다고 판단</a:t>
            </a:r>
            <a:endParaRPr sz="23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Nanum Gothic"/>
              <a:buChar char="❏"/>
            </a:pPr>
            <a:r>
              <a:rPr lang="ko-KR" sz="23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PAY_N: -2는 -1보다 더 긍정 납부 값으로 판단</a:t>
            </a:r>
            <a:endParaRPr sz="23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Nanum Gothic"/>
              <a:buChar char="❏"/>
            </a:pPr>
            <a:r>
              <a:rPr lang="ko-KR" sz="23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PAY_N: 0 인 경우 할부 서비스 이용중인 것으로 판단</a:t>
            </a:r>
            <a:endParaRPr sz="12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1" name="Google Shape;15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8" y="1128200"/>
            <a:ext cx="12134661" cy="1487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9"/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8763000" y="2962871"/>
            <a:ext cx="1090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rgbClr val="B7AFA5"/>
                </a:solidFill>
                <a:latin typeface="Nanum Gothic"/>
                <a:ea typeface="Nanum Gothic"/>
                <a:cs typeface="Nanum Gothic"/>
                <a:sym typeface="Nanum Gothic"/>
              </a:rPr>
              <a:t>Part 2,</a:t>
            </a:r>
            <a:endParaRPr sz="2300">
              <a:solidFill>
                <a:srgbClr val="B7AFA5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8763000" y="3424536"/>
            <a:ext cx="25539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sz="2800">
                <a:solidFill>
                  <a:srgbClr val="CEC9C3"/>
                </a:solidFill>
                <a:latin typeface="Nanum Gothic"/>
                <a:ea typeface="Nanum Gothic"/>
                <a:cs typeface="Nanum Gothic"/>
                <a:sym typeface="Nanum Gothic"/>
              </a:rPr>
              <a:t>Preprocessing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8681675" y="5289975"/>
            <a:ext cx="239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Char char="-"/>
            </a:pPr>
            <a:r>
              <a:rPr b="1" lang="ko-KR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이상치 처리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Char char="-"/>
            </a:pPr>
            <a:r>
              <a:rPr b="1" lang="ko-KR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파생변수 생성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31"/>
          <p:cNvCxnSpPr/>
          <p:nvPr/>
        </p:nvCxnSpPr>
        <p:spPr>
          <a:xfrm>
            <a:off x="271249" y="3579746"/>
            <a:ext cx="11920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66" name="Google Shape;166;p31"/>
          <p:cNvGrpSpPr/>
          <p:nvPr/>
        </p:nvGrpSpPr>
        <p:grpSpPr>
          <a:xfrm>
            <a:off x="308939" y="1297698"/>
            <a:ext cx="11419911" cy="1652852"/>
            <a:chOff x="1537048" y="1559825"/>
            <a:chExt cx="10795908" cy="1652852"/>
          </a:xfrm>
        </p:grpSpPr>
        <p:sp>
          <p:nvSpPr>
            <p:cNvPr id="167" name="Google Shape;167;p31"/>
            <p:cNvSpPr txBox="1"/>
            <p:nvPr/>
          </p:nvSpPr>
          <p:spPr>
            <a:xfrm>
              <a:off x="1537048" y="1559825"/>
              <a:ext cx="609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001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1"/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&gt;&gt;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1"/>
            <p:cNvSpPr txBox="1"/>
            <p:nvPr/>
          </p:nvSpPr>
          <p:spPr>
            <a:xfrm>
              <a:off x="3017182" y="1559852"/>
              <a:ext cx="70410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100">
                  <a:solidFill>
                    <a:schemeClr val="dk1"/>
                  </a:solidFill>
                </a:rPr>
                <a:t>BILL_AMT와 PAY_AMT 모두 0이면서 채무불이행자인 경우</a:t>
              </a:r>
              <a:endParaRPr sz="1700">
                <a:solidFill>
                  <a:schemeClr val="dk1"/>
                </a:solidFill>
              </a:endParaRPr>
            </a:p>
          </p:txBody>
        </p:sp>
        <p:sp>
          <p:nvSpPr>
            <p:cNvPr id="170" name="Google Shape;170;p31"/>
            <p:cNvSpPr txBox="1"/>
            <p:nvPr/>
          </p:nvSpPr>
          <p:spPr>
            <a:xfrm>
              <a:off x="2720056" y="2135377"/>
              <a:ext cx="96129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30200" lvl="0" marL="45720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-"/>
              </a:pPr>
              <a:r>
                <a:rPr lang="ko-KR" sz="1600">
                  <a:solidFill>
                    <a:schemeClr val="dk1"/>
                  </a:solidFill>
                </a:rPr>
                <a:t>4월부터 9월까지의 BILL_AMT와 PAY_AMT가 모두 0인 고객은 청구된 금액과 납부한 금액 모두 0인 고객 </a:t>
              </a:r>
              <a:endParaRPr sz="1600">
                <a:solidFill>
                  <a:schemeClr val="dk1"/>
                </a:solidFill>
              </a:endParaRPr>
            </a:p>
            <a:p>
              <a:pPr indent="-330200" lvl="0" marL="45720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-"/>
              </a:pPr>
              <a:r>
                <a:rPr lang="ko-KR" sz="1600">
                  <a:solidFill>
                    <a:schemeClr val="dk1"/>
                  </a:solidFill>
                </a:rPr>
                <a:t>카드를 사용하지 않고 청구된 금액이 0인 고객을 연체 고객으로 분류한 경우 이상치로 판단</a:t>
              </a:r>
              <a:endParaRPr sz="1600">
                <a:solidFill>
                  <a:schemeClr val="dk1"/>
                </a:solidFill>
              </a:endParaRPr>
            </a:p>
            <a:p>
              <a:pPr indent="-330200" lvl="0" marL="45720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-"/>
              </a:pPr>
              <a:r>
                <a:rPr lang="ko-KR" sz="1600">
                  <a:solidFill>
                    <a:schemeClr val="dk1"/>
                  </a:solidFill>
                </a:rPr>
                <a:t>default payment next month: 1 -&gt; 0 으로 치환하여 채무 이행 고객으로 재분류 필요</a:t>
              </a:r>
              <a:endParaRPr sz="1600">
                <a:solidFill>
                  <a:schemeClr val="dk1"/>
                </a:solidFill>
              </a:endParaRPr>
            </a:p>
          </p:txBody>
        </p:sp>
      </p:grpSp>
      <p:grpSp>
        <p:nvGrpSpPr>
          <p:cNvPr id="171" name="Google Shape;171;p31"/>
          <p:cNvGrpSpPr/>
          <p:nvPr/>
        </p:nvGrpSpPr>
        <p:grpSpPr>
          <a:xfrm>
            <a:off x="308939" y="3807637"/>
            <a:ext cx="11141758" cy="2920888"/>
            <a:chOff x="1537048" y="1513659"/>
            <a:chExt cx="10532953" cy="2920888"/>
          </a:xfrm>
        </p:grpSpPr>
        <p:sp>
          <p:nvSpPr>
            <p:cNvPr id="172" name="Google Shape;172;p31"/>
            <p:cNvSpPr txBox="1"/>
            <p:nvPr/>
          </p:nvSpPr>
          <p:spPr>
            <a:xfrm>
              <a:off x="1537048" y="1559825"/>
              <a:ext cx="65594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002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1"/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&gt;&gt;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1"/>
            <p:cNvSpPr txBox="1"/>
            <p:nvPr/>
          </p:nvSpPr>
          <p:spPr>
            <a:xfrm>
              <a:off x="3076354" y="1513659"/>
              <a:ext cx="3019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1"/>
            <p:cNvSpPr txBox="1"/>
            <p:nvPr/>
          </p:nvSpPr>
          <p:spPr>
            <a:xfrm>
              <a:off x="2759501" y="2211247"/>
              <a:ext cx="9310500" cy="22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82800">
              <a:spAutoFit/>
            </a:bodyPr>
            <a:lstStyle/>
            <a:p>
              <a:pPr indent="-330200" lvl="0" marL="45720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-"/>
              </a:pPr>
              <a:r>
                <a:rPr lang="ko-KR" sz="1600">
                  <a:solidFill>
                    <a:schemeClr val="dk1"/>
                  </a:solidFill>
                </a:rPr>
                <a:t>0값이 포함된 경우 할부서비스를 이용하는 고객으로 판단하여 일반적인 고객으로 판단</a:t>
              </a:r>
              <a:endParaRPr sz="1600">
                <a:solidFill>
                  <a:schemeClr val="dk1"/>
                </a:solidFill>
              </a:endParaRPr>
            </a:p>
            <a:p>
              <a:pPr indent="-330200" lvl="0" marL="45720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-"/>
              </a:pPr>
              <a:r>
                <a:rPr lang="ko-KR" sz="1600">
                  <a:solidFill>
                    <a:schemeClr val="dk1"/>
                  </a:solidFill>
                </a:rPr>
                <a:t>PAY_N의 데이터가 음수로 갈수록 채무이행이 높은 고객으로 분류되는 법칙을 적용</a:t>
              </a:r>
              <a:endParaRPr sz="1600">
                <a:solidFill>
                  <a:schemeClr val="dk1"/>
                </a:solidFill>
              </a:endParaRPr>
            </a:p>
            <a:p>
              <a:pPr indent="-330200" lvl="1" marL="91440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-"/>
              </a:pPr>
              <a:r>
                <a:rPr lang="ko-KR" sz="1600">
                  <a:solidFill>
                    <a:schemeClr val="dk1"/>
                  </a:solidFill>
                </a:rPr>
                <a:t> -2는 -1보다 더 긍정 납부 값으로 판단</a:t>
              </a:r>
              <a:endParaRPr sz="1600">
                <a:solidFill>
                  <a:schemeClr val="dk1"/>
                </a:solidFill>
              </a:endParaRPr>
            </a:p>
            <a:p>
              <a:pPr indent="-330200" lvl="0" marL="45720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-"/>
              </a:pPr>
              <a:r>
                <a:rPr lang="ko-KR" sz="1600">
                  <a:solidFill>
                    <a:schemeClr val="dk1"/>
                  </a:solidFill>
                </a:rPr>
                <a:t>모든 PAY_N컬럼의 데이터가 -2이면서 </a:t>
              </a:r>
              <a:r>
                <a:rPr lang="ko-KR" sz="1600">
                  <a:solidFill>
                    <a:schemeClr val="dk1"/>
                  </a:solidFill>
                </a:rPr>
                <a:t>default payment next month:</a:t>
              </a:r>
              <a:r>
                <a:rPr lang="ko-KR" sz="1600">
                  <a:solidFill>
                    <a:schemeClr val="dk1"/>
                  </a:solidFill>
                </a:rPr>
                <a:t> 1인 경우 이상치로 판단</a:t>
              </a:r>
              <a:endParaRPr sz="1600">
                <a:solidFill>
                  <a:schemeClr val="dk1"/>
                </a:solidFill>
              </a:endParaRPr>
            </a:p>
            <a:p>
              <a:pPr indent="-330200" lvl="0" marL="45720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-"/>
              </a:pPr>
              <a:r>
                <a:rPr lang="ko-KR" sz="1600">
                  <a:solidFill>
                    <a:schemeClr val="dk1"/>
                  </a:solidFill>
                </a:rPr>
                <a:t>default payment next month: 1 </a:t>
              </a:r>
              <a:r>
                <a:rPr lang="ko-KR" sz="1600">
                  <a:solidFill>
                    <a:schemeClr val="dk1"/>
                  </a:solidFill>
                </a:rPr>
                <a:t>-&gt; 0 으로 치환하여 채무 이행 고객으로 재분류 필요</a:t>
              </a:r>
              <a:endParaRPr sz="1600">
                <a:solidFill>
                  <a:schemeClr val="dk1"/>
                </a:solidFill>
              </a:endParaRPr>
            </a:p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</a:endParaRPr>
            </a:p>
          </p:txBody>
        </p:sp>
      </p:grpSp>
      <p:sp>
        <p:nvSpPr>
          <p:cNvPr id="176" name="Google Shape;176;p31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1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Preprocessing</a:t>
            </a:r>
            <a:endParaRPr/>
          </a:p>
        </p:txBody>
      </p:sp>
      <p:sp>
        <p:nvSpPr>
          <p:cNvPr id="178" name="Google Shape;178;p31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2,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1"/>
          <p:cNvSpPr txBox="1"/>
          <p:nvPr/>
        </p:nvSpPr>
        <p:spPr>
          <a:xfrm>
            <a:off x="9192000" y="317050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이상치 처리</a:t>
            </a:r>
            <a:r>
              <a:rPr lang="ko-KR" sz="34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0" name="Google Shape;180;p31"/>
          <p:cNvSpPr txBox="1"/>
          <p:nvPr/>
        </p:nvSpPr>
        <p:spPr>
          <a:xfrm>
            <a:off x="1874023" y="3823475"/>
            <a:ext cx="698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</a:rPr>
              <a:t>PAY_N 컬럼에 0 또는 -2 값이 존재하는 경우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0045d4e059_1_19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20045d4e059_1_19"/>
          <p:cNvSpPr txBox="1"/>
          <p:nvPr/>
        </p:nvSpPr>
        <p:spPr>
          <a:xfrm>
            <a:off x="967213" y="127625"/>
            <a:ext cx="8710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600">
                <a:solidFill>
                  <a:srgbClr val="DDBC9A"/>
                </a:solidFill>
                <a:latin typeface="Nanum Gothic"/>
                <a:ea typeface="Nanum Gothic"/>
                <a:cs typeface="Nanum Gothic"/>
                <a:sym typeface="Nanum Gothic"/>
              </a:rPr>
              <a:t>Preprocessing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DDBC9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7" name="Google Shape;187;g20045d4e059_1_19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DDBC9A"/>
                </a:solidFill>
              </a:rPr>
              <a:t>2</a:t>
            </a: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g20045d4e059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850" y="1025045"/>
            <a:ext cx="9789000" cy="543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20045d4e059_1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0450" y="1167313"/>
            <a:ext cx="7386977" cy="51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0045d4e059_1_19"/>
          <p:cNvSpPr txBox="1"/>
          <p:nvPr/>
        </p:nvSpPr>
        <p:spPr>
          <a:xfrm>
            <a:off x="9192000" y="317050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파생변수 생성</a:t>
            </a:r>
            <a:r>
              <a:rPr lang="ko-KR" sz="34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0045d4e059_1_3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20045d4e059_1_3"/>
          <p:cNvSpPr txBox="1"/>
          <p:nvPr/>
        </p:nvSpPr>
        <p:spPr>
          <a:xfrm>
            <a:off x="967213" y="127625"/>
            <a:ext cx="8710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600">
                <a:solidFill>
                  <a:srgbClr val="DDBC9A"/>
                </a:solidFill>
                <a:latin typeface="Nanum Gothic"/>
                <a:ea typeface="Nanum Gothic"/>
                <a:cs typeface="Nanum Gothic"/>
                <a:sym typeface="Nanum Gothic"/>
              </a:rPr>
              <a:t>Preprocessing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DDBC9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7" name="Google Shape;197;g20045d4e059_1_3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DDBC9A"/>
                </a:solidFill>
              </a:rPr>
              <a:t>2</a:t>
            </a: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g20045d4e059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0" y="1328225"/>
            <a:ext cx="9789000" cy="5119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9" name="Google Shape;199;g20045d4e059_1_3"/>
          <p:cNvGraphicFramePr/>
          <p:nvPr/>
        </p:nvGraphicFramePr>
        <p:xfrm>
          <a:off x="2435675" y="2062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{0782A54A-6A46-4344-A87A-1909A6984C87}</a:tableStyleId>
              </a:tblPr>
              <a:tblGrid>
                <a:gridCol w="3746725"/>
                <a:gridCol w="3746725"/>
              </a:tblGrid>
              <a:tr h="83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Columns</a:t>
                      </a:r>
                      <a:endParaRPr b="1" sz="1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0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AVG_BILL</a:t>
                      </a:r>
                      <a:r>
                        <a:rPr b="1"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/ AVG_PAY 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평균 상환 금액 대비 평균 청구금액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anum Gothic"/>
                        <a:buChar char="-"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높을수록 연체 가능성 높을 것</a:t>
                      </a:r>
                      <a:endParaRPr sz="11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</a:tr>
              <a:tr h="830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</a:t>
                      </a:r>
                      <a:r>
                        <a:rPr b="1"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emaining Limit Balance Ratio (RLBR)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(LIMT_BAL - BILL_AMT1)/LIMIT_BAL</a:t>
                      </a:r>
                      <a:endParaRPr b="1" sz="11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9월 기준 </a:t>
                      </a: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잔여한도비율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anum Gothic"/>
                        <a:buChar char="-"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1에 가까울수록 연체 가능성 낮을 것</a:t>
                      </a:r>
                      <a:endParaRPr sz="11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0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AVG_PAY와 AVG_BILL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PAY_AMT와 BILL_AMT의 평균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sp>
        <p:nvSpPr>
          <p:cNvPr id="200" name="Google Shape;200;g20045d4e059_1_3"/>
          <p:cNvSpPr txBox="1"/>
          <p:nvPr/>
        </p:nvSpPr>
        <p:spPr>
          <a:xfrm>
            <a:off x="9192000" y="31705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파생변수 생성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bbb">
      <a:dk1>
        <a:srgbClr val="000000"/>
      </a:dk1>
      <a:lt1>
        <a:srgbClr val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2020-05-25T00:38:46Z</dcterms:created>
  <dc:creator>Yu Saebyeol</dc:creator>
</cp:coreProperties>
</file>